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7"/>
  </p:notesMasterIdLst>
  <p:handoutMasterIdLst>
    <p:handoutMasterId r:id="rId38"/>
  </p:handoutMasterIdLst>
  <p:sldIdLst>
    <p:sldId id="261" r:id="rId3"/>
    <p:sldId id="664" r:id="rId4"/>
    <p:sldId id="811" r:id="rId5"/>
    <p:sldId id="820" r:id="rId6"/>
    <p:sldId id="817" r:id="rId7"/>
    <p:sldId id="819" r:id="rId8"/>
    <p:sldId id="821" r:id="rId9"/>
    <p:sldId id="818" r:id="rId10"/>
    <p:sldId id="840" r:id="rId11"/>
    <p:sldId id="735" r:id="rId12"/>
    <p:sldId id="810" r:id="rId13"/>
    <p:sldId id="822" r:id="rId14"/>
    <p:sldId id="823" r:id="rId15"/>
    <p:sldId id="824" r:id="rId16"/>
    <p:sldId id="829" r:id="rId17"/>
    <p:sldId id="812" r:id="rId18"/>
    <p:sldId id="825" r:id="rId19"/>
    <p:sldId id="827" r:id="rId20"/>
    <p:sldId id="826" r:id="rId21"/>
    <p:sldId id="830" r:id="rId22"/>
    <p:sldId id="813" r:id="rId23"/>
    <p:sldId id="832" r:id="rId24"/>
    <p:sldId id="828" r:id="rId25"/>
    <p:sldId id="831" r:id="rId26"/>
    <p:sldId id="814" r:id="rId27"/>
    <p:sldId id="815" r:id="rId28"/>
    <p:sldId id="833" r:id="rId29"/>
    <p:sldId id="834" r:id="rId30"/>
    <p:sldId id="835" r:id="rId31"/>
    <p:sldId id="836" r:id="rId32"/>
    <p:sldId id="838" r:id="rId33"/>
    <p:sldId id="837" r:id="rId34"/>
    <p:sldId id="839" r:id="rId35"/>
    <p:sldId id="6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6" autoAdjust="0"/>
    <p:restoredTop sz="71341" autoAdjust="0"/>
  </p:normalViewPr>
  <p:slideViewPr>
    <p:cSldViewPr snapToGrid="0">
      <p:cViewPr>
        <p:scale>
          <a:sx n="70" d="100"/>
          <a:sy n="70" d="100"/>
        </p:scale>
        <p:origin x="2632" y="60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11/15/16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11/15/16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Anything more than a simple Hello, World-type application is probably going to need better assertions than those that come with JUnit 4.x. </a:t>
            </a:r>
            <a:r>
              <a:rPr lang="en-US" sz="1200" kern="1200" dirty="0" err="1" smtClean="0">
                <a:solidFill>
                  <a:schemeClr val="tx1"/>
                </a:solidFill>
                <a:effectLst/>
                <a:latin typeface="+mn-lt"/>
                <a:ea typeface="+mn-ea"/>
                <a:cs typeface="+mn-cs"/>
              </a:rPr>
              <a:t>Hamcrest</a:t>
            </a:r>
            <a:r>
              <a:rPr lang="en-US" sz="1200" kern="1200" smtClean="0">
                <a:solidFill>
                  <a:schemeClr val="tx1"/>
                </a:solidFill>
                <a:effectLst/>
                <a:latin typeface="+mn-lt"/>
                <a:ea typeface="+mn-ea"/>
                <a:cs typeface="+mn-cs"/>
              </a:rPr>
              <a:t/>
            </a:r>
            <a:br>
              <a:rPr lang="en-US" sz="1200" kern="1200" smtClean="0">
                <a:solidFill>
                  <a:schemeClr val="tx1"/>
                </a:solidFill>
                <a:effectLst/>
                <a:latin typeface="+mn-lt"/>
                <a:ea typeface="+mn-ea"/>
                <a:cs typeface="+mn-cs"/>
              </a:rPr>
            </a:br>
            <a:r>
              <a:rPr lang="en-US" sz="1200" kern="1200" smtClean="0">
                <a:solidFill>
                  <a:schemeClr val="tx1"/>
                </a:solidFill>
                <a:effectLst/>
                <a:latin typeface="+mn-lt"/>
                <a:ea typeface="+mn-ea"/>
                <a:cs typeface="+mn-cs"/>
              </a:rPr>
              <a:t>is one option that offers a lot more matchers. </a:t>
            </a:r>
            <a:endParaRPr lang="en-US" smtClean="0">
              <a:effectLst/>
            </a:endParaRPr>
          </a:p>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44289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77471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2257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section “Grouping Tests,” we talked about small, medium, and large tests. In reality, unit tests should always be small tests. But if we’re making network connections or reading from the file system or database, then by definition we’re not performing small unit tests. We use mocking frameworks to mock out any code that talks to external resources and get all of our unit tests back to the smaller group. </a:t>
            </a:r>
            <a:r>
              <a:rPr lang="en-US" sz="1200" kern="1200" dirty="0" err="1" smtClean="0">
                <a:solidFill>
                  <a:schemeClr val="tx1"/>
                </a:solidFill>
                <a:effectLst/>
                <a:latin typeface="+mn-lt"/>
                <a:ea typeface="+mn-ea"/>
                <a:cs typeface="+mn-cs"/>
              </a:rPr>
              <a:t>Mockito</a:t>
            </a:r>
            <a:r>
              <a:rPr lang="en-US" sz="1200" kern="1200" dirty="0" smtClean="0">
                <a:solidFill>
                  <a:schemeClr val="tx1"/>
                </a:solidFill>
                <a:effectLst/>
                <a:latin typeface="+mn-lt"/>
                <a:ea typeface="+mn-ea"/>
                <a:cs typeface="+mn-cs"/>
              </a:rPr>
              <a:t> works very well with Android Studio, so we’re going to use that tool in this and subsequent chapters.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584745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a:t>
            </a:r>
            <a:r>
              <a:rPr lang="en-US" baseline="0" dirty="0" smtClean="0"/>
              <a:t> the </a:t>
            </a:r>
            <a:r>
              <a:rPr lang="en-US" baseline="0" dirty="0" err="1" smtClean="0"/>
              <a:t>mockito</a:t>
            </a:r>
            <a:r>
              <a:rPr lang="en-US" baseline="0" dirty="0" smtClean="0"/>
              <a:t> library</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6607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we’re making a network call, we should mock out the network access using </a:t>
            </a:r>
            <a:r>
              <a:rPr lang="en-US" sz="1200" kern="1200" dirty="0" err="1" smtClean="0">
                <a:solidFill>
                  <a:schemeClr val="tx1"/>
                </a:solidFill>
                <a:effectLst/>
                <a:latin typeface="+mn-lt"/>
                <a:ea typeface="+mn-ea"/>
                <a:cs typeface="+mn-cs"/>
              </a:rPr>
              <a:t>Mockito</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Mockito</a:t>
            </a:r>
            <a:r>
              <a:rPr lang="en-US" sz="1200" kern="1200" dirty="0" smtClean="0">
                <a:solidFill>
                  <a:schemeClr val="tx1"/>
                </a:solidFill>
                <a:effectLst/>
                <a:latin typeface="+mn-lt"/>
                <a:ea typeface="+mn-ea"/>
                <a:cs typeface="+mn-cs"/>
              </a:rPr>
              <a:t> test class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everytime</a:t>
            </a:r>
            <a:r>
              <a:rPr lang="en-US" sz="1200" kern="1200" baseline="0" dirty="0" smtClean="0">
                <a:solidFill>
                  <a:schemeClr val="tx1"/>
                </a:solidFill>
                <a:effectLst/>
                <a:latin typeface="+mn-lt"/>
                <a:ea typeface="+mn-ea"/>
                <a:cs typeface="+mn-cs"/>
              </a:rPr>
              <a:t> we want to connect to the backend then we’ll have a hard coded HTML string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592207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33906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can’t test Android apps unless you test Android activities. You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test around it using tools like </a:t>
            </a:r>
            <a:r>
              <a:rPr lang="en-US" sz="1200" kern="1200" dirty="0" err="1" smtClean="0">
                <a:solidFill>
                  <a:schemeClr val="tx1"/>
                </a:solidFill>
                <a:effectLst/>
                <a:latin typeface="+mn-lt"/>
                <a:ea typeface="+mn-ea"/>
                <a:cs typeface="+mn-cs"/>
              </a:rPr>
              <a:t>Mockito</a:t>
            </a:r>
            <a:r>
              <a:rPr lang="en-US" sz="1200" kern="1200" dirty="0" smtClean="0">
                <a:solidFill>
                  <a:schemeClr val="tx1"/>
                </a:solidFill>
                <a:effectLst/>
                <a:latin typeface="+mn-lt"/>
                <a:ea typeface="+mn-ea"/>
                <a:cs typeface="+mn-cs"/>
              </a:rPr>
              <a:t> and JUnit but you’re missing a key element of your app if you’re not testing its activities.</a:t>
            </a:r>
            <a:br>
              <a:rPr lang="en-US" sz="1200" kern="1200" dirty="0" smtClean="0">
                <a:solidFill>
                  <a:schemeClr val="tx1"/>
                </a:solidFill>
                <a:effectLst/>
                <a:latin typeface="+mn-lt"/>
                <a:ea typeface="+mn-ea"/>
                <a:cs typeface="+mn-cs"/>
              </a:rPr>
            </a:b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74966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3607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Note the configuration information which sets the target SDK to API 21 and tells </a:t>
            </a:r>
            <a:r>
              <a:rPr lang="en-US" sz="1200" kern="1200" dirty="0" err="1" smtClean="0">
                <a:solidFill>
                  <a:schemeClr val="tx1"/>
                </a:solidFill>
                <a:effectLst/>
                <a:latin typeface="+mn-lt"/>
                <a:ea typeface="+mn-ea"/>
                <a:cs typeface="+mn-cs"/>
              </a:rPr>
              <a:t>Robolectric</a:t>
            </a:r>
            <a:r>
              <a:rPr lang="en-US" sz="1200" kern="1200" dirty="0" smtClean="0">
                <a:solidFill>
                  <a:schemeClr val="tx1"/>
                </a:solidFill>
                <a:effectLst/>
                <a:latin typeface="+mn-lt"/>
                <a:ea typeface="+mn-ea"/>
                <a:cs typeface="+mn-cs"/>
              </a:rPr>
              <a:t> where to find the </a:t>
            </a:r>
            <a:r>
              <a:rPr lang="en-US" sz="1200" kern="1200" dirty="0" err="1" smtClean="0">
                <a:solidFill>
                  <a:schemeClr val="tx1"/>
                </a:solidFill>
                <a:effectLst/>
                <a:latin typeface="+mn-lt"/>
                <a:ea typeface="+mn-ea"/>
                <a:cs typeface="+mn-cs"/>
              </a:rPr>
              <a:t>AndroidManifest.xml</a:t>
            </a:r>
            <a:r>
              <a:rPr lang="en-US" sz="1200" kern="1200" dirty="0" smtClean="0">
                <a:solidFill>
                  <a:schemeClr val="tx1"/>
                </a:solidFill>
                <a:effectLst/>
                <a:latin typeface="+mn-lt"/>
                <a:ea typeface="+mn-ea"/>
                <a:cs typeface="+mn-cs"/>
              </a:rPr>
              <a:t> file.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Run the test in the same way you would run unit tests by right clicking on the test class name and choosing ’Run </a:t>
            </a:r>
            <a:r>
              <a:rPr lang="en-US" sz="1200" kern="1200" dirty="0" err="1" smtClean="0">
                <a:solidFill>
                  <a:schemeClr val="tx1"/>
                </a:solidFill>
                <a:effectLst/>
                <a:latin typeface="+mn-lt"/>
                <a:ea typeface="+mn-ea"/>
                <a:cs typeface="+mn-cs"/>
              </a:rPr>
              <a:t>RobolectricTest</a:t>
            </a:r>
            <a:r>
              <a:rPr lang="en-US" sz="1200" kern="1200" dirty="0" smtClean="0">
                <a:solidFill>
                  <a:schemeClr val="tx1"/>
                </a:solidFill>
                <a:effectLst/>
                <a:latin typeface="+mn-lt"/>
                <a:ea typeface="+mn-ea"/>
                <a:cs typeface="+mn-cs"/>
              </a:rPr>
              <a:t>’. The test passes without the need for an emulator. Relatively speaking </a:t>
            </a:r>
            <a:r>
              <a:rPr lang="en-US" sz="1200" kern="1200" dirty="0" err="1" smtClean="0">
                <a:solidFill>
                  <a:schemeClr val="tx1"/>
                </a:solidFill>
                <a:effectLst/>
                <a:latin typeface="+mn-lt"/>
                <a:ea typeface="+mn-ea"/>
                <a:cs typeface="+mn-cs"/>
              </a:rPr>
              <a:t>Robolectric</a:t>
            </a:r>
            <a:r>
              <a:rPr lang="en-US" sz="1200" kern="1200" dirty="0" smtClean="0">
                <a:solidFill>
                  <a:schemeClr val="tx1"/>
                </a:solidFill>
                <a:effectLst/>
                <a:latin typeface="+mn-lt"/>
                <a:ea typeface="+mn-ea"/>
                <a:cs typeface="+mn-cs"/>
              </a:rPr>
              <a:t> tests take longer than JUnit4 tests but they are still considerably faster than emulator tests. </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0665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8095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file in the root directory of your project called "</a:t>
            </a:r>
            <a:r>
              <a:rPr lang="en-US" sz="1200" b="0" i="0" kern="1200" dirty="0" err="1" smtClean="0">
                <a:solidFill>
                  <a:schemeClr val="tx1"/>
                </a:solidFill>
                <a:effectLst/>
                <a:latin typeface="+mn-lt"/>
                <a:ea typeface="+mn-ea"/>
                <a:cs typeface="+mn-cs"/>
              </a:rPr>
              <a:t>local.properties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Put only the following in the file: </a:t>
            </a:r>
            <a:r>
              <a:rPr lang="en-US" sz="1200" b="0" i="0" kern="1200" dirty="0" err="1" smtClean="0">
                <a:solidFill>
                  <a:schemeClr val="tx1"/>
                </a:solidFill>
                <a:effectLst/>
                <a:latin typeface="+mn-lt"/>
                <a:ea typeface="+mn-ea"/>
                <a:cs typeface="+mn-cs"/>
              </a:rPr>
              <a:t>sdk.dir</a:t>
            </a:r>
            <a:r>
              <a:rPr lang="en-US" sz="1200" b="0" i="0" kern="1200" dirty="0" smtClean="0">
                <a:solidFill>
                  <a:schemeClr val="tx1"/>
                </a:solidFill>
                <a:effectLst/>
                <a:latin typeface="+mn-lt"/>
                <a:ea typeface="+mn-ea"/>
                <a:cs typeface="+mn-cs"/>
              </a:rPr>
              <a:t>=/home/patience/android-studio/</a:t>
            </a:r>
            <a:r>
              <a:rPr lang="en-US" sz="1200" b="0" i="0" kern="1200" dirty="0" err="1" smtClean="0">
                <a:solidFill>
                  <a:schemeClr val="tx1"/>
                </a:solidFill>
                <a:effectLst/>
                <a:latin typeface="+mn-lt"/>
                <a:ea typeface="+mn-ea"/>
                <a:cs typeface="+mn-cs"/>
              </a:rPr>
              <a:t>sdk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690970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it to run from</a:t>
            </a:r>
            <a:r>
              <a:rPr lang="en-US" baseline="0" dirty="0" smtClean="0"/>
              <a:t> your command line first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336371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GUI tests are tests on Activities and unit tests are tests on individual methods in your code. We won’t need as many GUI tests as unit tests, but we’re still going to have to test every activity for happy paths as well as not so happy paths.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9096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68310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GUI tests are tests on Activities and unit tests are tests on individual methods in your code. </a:t>
            </a:r>
            <a:r>
              <a:rPr lang="en-US" sz="1200" kern="1200" smtClean="0">
                <a:solidFill>
                  <a:schemeClr val="tx1"/>
                </a:solidFill>
                <a:effectLst/>
                <a:latin typeface="+mn-lt"/>
                <a:ea typeface="+mn-ea"/>
                <a:cs typeface="+mn-cs"/>
              </a:rPr>
              <a:t>We won’t need as many GUI tests as unit tests, but we’re still going to have to test every activity for happy paths as well as not so happy paths. </a:t>
            </a:r>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01118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431135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97955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76618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Anything more than a simple Hello, World-type application is probably going to need better assertions than those that come with JUnit 4.x.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Hamcrest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one option that offers a lot more matchers.   There are lots of other assertions libraries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70427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11/15/16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11/15/16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11/15/16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11/15/16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11/15/16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11/15/16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11/15/16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13a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Party Tools</a:t>
            </a:r>
            <a:endParaRPr lang="en-US" dirty="0"/>
          </a:p>
        </p:txBody>
      </p:sp>
      <p:sp>
        <p:nvSpPr>
          <p:cNvPr id="3" name="Content Placeholder 2"/>
          <p:cNvSpPr>
            <a:spLocks noGrp="1"/>
          </p:cNvSpPr>
          <p:nvPr>
            <p:ph idx="1"/>
          </p:nvPr>
        </p:nvSpPr>
        <p:spPr/>
        <p:txBody>
          <a:bodyPr>
            <a:normAutofit/>
          </a:bodyPr>
          <a:lstStyle/>
          <a:p>
            <a:r>
              <a:rPr lang="en-US" sz="3200" dirty="0" err="1" smtClean="0"/>
              <a:t>Hamcrest</a:t>
            </a:r>
            <a:r>
              <a:rPr lang="en-US" sz="3200" dirty="0" smtClean="0"/>
              <a:t> for better assertions</a:t>
            </a:r>
          </a:p>
          <a:p>
            <a:r>
              <a:rPr lang="en-US" sz="3200" dirty="0" err="1" smtClean="0"/>
              <a:t>Mockito</a:t>
            </a:r>
            <a:r>
              <a:rPr lang="en-US" sz="3200" dirty="0" smtClean="0"/>
              <a:t> </a:t>
            </a:r>
            <a:r>
              <a:rPr lang="en-US" sz="3200" dirty="0" smtClean="0"/>
              <a:t>to keep unit tests small</a:t>
            </a:r>
            <a:endParaRPr lang="en-US" sz="3200" dirty="0"/>
          </a:p>
          <a:p>
            <a:r>
              <a:rPr lang="en-US" sz="3200" dirty="0" err="1" smtClean="0"/>
              <a:t>Robolectric</a:t>
            </a:r>
            <a:r>
              <a:rPr lang="en-US" sz="3200" dirty="0"/>
              <a:t> </a:t>
            </a:r>
            <a:r>
              <a:rPr lang="en-US" sz="3200" dirty="0" smtClean="0"/>
              <a:t>to test Activities</a:t>
            </a:r>
          </a:p>
          <a:p>
            <a:r>
              <a:rPr lang="en-US" sz="3200" dirty="0" smtClean="0"/>
              <a:t>Jenkins to automate testing</a:t>
            </a:r>
          </a:p>
        </p:txBody>
      </p:sp>
    </p:spTree>
    <p:extLst>
      <p:ext uri="{BB962C8B-B14F-4D97-AF65-F5344CB8AC3E}">
        <p14:creationId xmlns:p14="http://schemas.microsoft.com/office/powerpoint/2010/main" val="5982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Hamcrest</a:t>
            </a:r>
            <a:endParaRPr lang="en-US" dirty="0"/>
          </a:p>
        </p:txBody>
      </p:sp>
      <p:sp>
        <p:nvSpPr>
          <p:cNvPr id="3" name="Content Placeholder 2"/>
          <p:cNvSpPr>
            <a:spLocks noGrp="1"/>
          </p:cNvSpPr>
          <p:nvPr>
            <p:ph idx="1"/>
          </p:nvPr>
        </p:nvSpPr>
        <p:spPr/>
        <p:txBody>
          <a:bodyPr/>
          <a:lstStyle/>
          <a:p>
            <a:r>
              <a:rPr lang="en-US" sz="3200" dirty="0" smtClean="0"/>
              <a:t>More assertions </a:t>
            </a:r>
          </a:p>
          <a:p>
            <a:r>
              <a:rPr lang="en-US" sz="3200" dirty="0" smtClean="0"/>
              <a:t>Custom assertions</a:t>
            </a:r>
          </a:p>
          <a:p>
            <a:endParaRPr lang="en-US" dirty="0"/>
          </a:p>
        </p:txBody>
      </p:sp>
    </p:spTree>
    <p:extLst>
      <p:ext uri="{BB962C8B-B14F-4D97-AF65-F5344CB8AC3E}">
        <p14:creationId xmlns:p14="http://schemas.microsoft.com/office/powerpoint/2010/main" val="16657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20" y="331216"/>
            <a:ext cx="6896100" cy="5524500"/>
          </a:xfrm>
          <a:prstGeom prst="rect">
            <a:avLst/>
          </a:prstGeom>
        </p:spPr>
      </p:pic>
    </p:spTree>
    <p:extLst>
      <p:ext uri="{BB962C8B-B14F-4D97-AF65-F5344CB8AC3E}">
        <p14:creationId xmlns:p14="http://schemas.microsoft.com/office/powerpoint/2010/main" val="18864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Hamcrest</a:t>
            </a:r>
            <a:r>
              <a:rPr lang="en-US" dirty="0" smtClean="0"/>
              <a:t> </a:t>
            </a:r>
            <a:r>
              <a:rPr lang="en-US" dirty="0" err="1" smtClean="0"/>
              <a:t>build.gradle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500" y="2914650"/>
            <a:ext cx="9525000" cy="1943100"/>
          </a:xfrm>
        </p:spPr>
      </p:pic>
    </p:spTree>
    <p:extLst>
      <p:ext uri="{BB962C8B-B14F-4D97-AF65-F5344CB8AC3E}">
        <p14:creationId xmlns:p14="http://schemas.microsoft.com/office/powerpoint/2010/main" val="10981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Hamcrest</a:t>
            </a:r>
            <a:r>
              <a:rPr lang="en-US" dirty="0" smtClean="0"/>
              <a:t> Test class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897" y="1981200"/>
            <a:ext cx="9354206" cy="3810000"/>
          </a:xfrm>
        </p:spPr>
      </p:pic>
    </p:spTree>
    <p:extLst>
      <p:ext uri="{BB962C8B-B14F-4D97-AF65-F5344CB8AC3E}">
        <p14:creationId xmlns:p14="http://schemas.microsoft.com/office/powerpoint/2010/main" val="18545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6" y="365760"/>
            <a:ext cx="10058400" cy="5786736"/>
          </a:xfrm>
          <a:prstGeom prst="rect">
            <a:avLst/>
          </a:prstGeom>
        </p:spPr>
      </p:pic>
    </p:spTree>
    <p:extLst>
      <p:ext uri="{BB962C8B-B14F-4D97-AF65-F5344CB8AC3E}">
        <p14:creationId xmlns:p14="http://schemas.microsoft.com/office/powerpoint/2010/main" val="100711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Mockito</a:t>
            </a:r>
            <a:endParaRPr lang="en-US" dirty="0"/>
          </a:p>
        </p:txBody>
      </p:sp>
      <p:sp>
        <p:nvSpPr>
          <p:cNvPr id="3" name="Content Placeholder 2"/>
          <p:cNvSpPr>
            <a:spLocks noGrp="1"/>
          </p:cNvSpPr>
          <p:nvPr>
            <p:ph idx="1"/>
          </p:nvPr>
        </p:nvSpPr>
        <p:spPr/>
        <p:txBody>
          <a:bodyPr/>
          <a:lstStyle/>
          <a:p>
            <a:pPr marL="0" indent="0">
              <a:buNone/>
            </a:pPr>
            <a:r>
              <a:rPr lang="en-US" dirty="0"/>
              <a:t>when(</a:t>
            </a:r>
            <a:r>
              <a:rPr lang="en-US" dirty="0" err="1"/>
              <a:t>methodIsCalled</a:t>
            </a:r>
            <a:r>
              <a:rPr lang="en-US" dirty="0"/>
              <a:t>).</a:t>
            </a:r>
            <a:r>
              <a:rPr lang="en-US" dirty="0" err="1"/>
              <a:t>thenReturn</a:t>
            </a:r>
            <a:r>
              <a:rPr lang="en-US" dirty="0"/>
              <a:t>(</a:t>
            </a:r>
            <a:r>
              <a:rPr lang="en-US" dirty="0" err="1"/>
              <a:t>aValue</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340" y="2679700"/>
            <a:ext cx="6832600" cy="3111500"/>
          </a:xfrm>
          <a:prstGeom prst="rect">
            <a:avLst/>
          </a:prstGeom>
        </p:spPr>
      </p:pic>
    </p:spTree>
    <p:extLst>
      <p:ext uri="{BB962C8B-B14F-4D97-AF65-F5344CB8AC3E}">
        <p14:creationId xmlns:p14="http://schemas.microsoft.com/office/powerpoint/2010/main" val="74596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Mockito</a:t>
            </a:r>
            <a:r>
              <a:rPr lang="en-US" dirty="0" smtClean="0"/>
              <a:t> </a:t>
            </a:r>
            <a:r>
              <a:rPr lang="en-US" dirty="0" err="1" smtClean="0"/>
              <a:t>build.gradle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744339"/>
            <a:ext cx="9601200" cy="2283722"/>
          </a:xfrm>
        </p:spPr>
      </p:pic>
    </p:spTree>
    <p:extLst>
      <p:ext uri="{BB962C8B-B14F-4D97-AF65-F5344CB8AC3E}">
        <p14:creationId xmlns:p14="http://schemas.microsoft.com/office/powerpoint/2010/main" val="206840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4696" y="134111"/>
            <a:ext cx="2822488" cy="5919387"/>
          </a:xfrm>
        </p:spPr>
      </p:pic>
    </p:spTree>
    <p:extLst>
      <p:ext uri="{BB962C8B-B14F-4D97-AF65-F5344CB8AC3E}">
        <p14:creationId xmlns:p14="http://schemas.microsoft.com/office/powerpoint/2010/main" val="21537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Mockito</a:t>
            </a:r>
            <a:r>
              <a:rPr lang="en-US" dirty="0" smtClean="0"/>
              <a:t> Test class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351" y="1646238"/>
            <a:ext cx="11723297" cy="4913376"/>
          </a:xfrm>
        </p:spPr>
      </p:pic>
    </p:spTree>
    <p:extLst>
      <p:ext uri="{BB962C8B-B14F-4D97-AF65-F5344CB8AC3E}">
        <p14:creationId xmlns:p14="http://schemas.microsoft.com/office/powerpoint/2010/main" val="7669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normAutofit/>
          </a:bodyPr>
          <a:lstStyle/>
          <a:p>
            <a:r>
              <a:rPr lang="en-US" sz="3200" dirty="0" smtClean="0"/>
              <a:t>Chap1: Espresso</a:t>
            </a:r>
          </a:p>
          <a:p>
            <a:r>
              <a:rPr lang="en-US" sz="3200" dirty="0" smtClean="0"/>
              <a:t>Chap3: Tools of the trade</a:t>
            </a:r>
            <a:endParaRPr lang="en-US" sz="2800" dirty="0" smtClean="0"/>
          </a:p>
          <a:p>
            <a:pPr lvl="1"/>
            <a:endParaRPr lang="en-US" sz="3000"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6" y="365760"/>
            <a:ext cx="10058400" cy="5786736"/>
          </a:xfrm>
          <a:prstGeom prst="rect">
            <a:avLst/>
          </a:prstGeom>
        </p:spPr>
      </p:pic>
    </p:spTree>
    <p:extLst>
      <p:ext uri="{BB962C8B-B14F-4D97-AF65-F5344CB8AC3E}">
        <p14:creationId xmlns:p14="http://schemas.microsoft.com/office/powerpoint/2010/main" val="39694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Robolectric</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603090"/>
            <a:ext cx="9601200" cy="2566219"/>
          </a:xfrm>
        </p:spPr>
      </p:pic>
    </p:spTree>
    <p:extLst>
      <p:ext uri="{BB962C8B-B14F-4D97-AF65-F5344CB8AC3E}">
        <p14:creationId xmlns:p14="http://schemas.microsoft.com/office/powerpoint/2010/main" val="13589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Robolectric</a:t>
            </a:r>
            <a:r>
              <a:rPr lang="en-US" dirty="0" smtClean="0"/>
              <a:t> </a:t>
            </a:r>
            <a:r>
              <a:rPr lang="en-US" dirty="0" err="1" smtClean="0"/>
              <a:t>config</a:t>
            </a:r>
            <a:endParaRPr lang="en-US" dirty="0"/>
          </a:p>
        </p:txBody>
      </p:sp>
      <p:pic>
        <p:nvPicPr>
          <p:cNvPr id="4" name="Content Placeholder 3"/>
          <p:cNvPicPr>
            <a:picLocks noGrp="1" noChangeAspect="1"/>
          </p:cNvPicPr>
          <p:nvPr>
            <p:ph idx="1"/>
          </p:nvPr>
        </p:nvPicPr>
        <p:blipFill>
          <a:blip r:embed="rId3"/>
          <a:stretch>
            <a:fillRect/>
          </a:stretch>
        </p:blipFill>
        <p:spPr>
          <a:xfrm>
            <a:off x="2306567" y="1981200"/>
            <a:ext cx="7578866" cy="3810000"/>
          </a:xfrm>
          <a:prstGeom prst="rect">
            <a:avLst/>
          </a:prstGeom>
        </p:spPr>
      </p:pic>
    </p:spTree>
    <p:extLst>
      <p:ext uri="{BB962C8B-B14F-4D97-AF65-F5344CB8AC3E}">
        <p14:creationId xmlns:p14="http://schemas.microsoft.com/office/powerpoint/2010/main" val="201076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Robolectric</a:t>
            </a:r>
            <a:r>
              <a:rPr lang="en-US" dirty="0" smtClean="0"/>
              <a:t> Test class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050" y="1981200"/>
            <a:ext cx="8449900" cy="3810000"/>
          </a:xfrm>
        </p:spPr>
      </p:pic>
    </p:spTree>
    <p:extLst>
      <p:ext uri="{BB962C8B-B14F-4D97-AF65-F5344CB8AC3E}">
        <p14:creationId xmlns:p14="http://schemas.microsoft.com/office/powerpoint/2010/main" val="18833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6" y="365760"/>
            <a:ext cx="10058400" cy="5786736"/>
          </a:xfrm>
          <a:prstGeom prst="rect">
            <a:avLst/>
          </a:prstGeom>
        </p:spPr>
      </p:pic>
    </p:spTree>
    <p:extLst>
      <p:ext uri="{BB962C8B-B14F-4D97-AF65-F5344CB8AC3E}">
        <p14:creationId xmlns:p14="http://schemas.microsoft.com/office/powerpoint/2010/main" val="199075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839" y="1981200"/>
            <a:ext cx="5858322" cy="3810000"/>
          </a:xfrm>
        </p:spPr>
      </p:pic>
    </p:spTree>
    <p:extLst>
      <p:ext uri="{BB962C8B-B14F-4D97-AF65-F5344CB8AC3E}">
        <p14:creationId xmlns:p14="http://schemas.microsoft.com/office/powerpoint/2010/main" val="71478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5985" y="1981200"/>
            <a:ext cx="7520029" cy="3810000"/>
          </a:xfrm>
        </p:spPr>
      </p:pic>
    </p:spTree>
    <p:extLst>
      <p:ext uri="{BB962C8B-B14F-4D97-AF65-F5344CB8AC3E}">
        <p14:creationId xmlns:p14="http://schemas.microsoft.com/office/powerpoint/2010/main" val="7225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240" y="1981200"/>
            <a:ext cx="6033520" cy="3810000"/>
          </a:xfrm>
        </p:spPr>
      </p:pic>
    </p:spTree>
    <p:extLst>
      <p:ext uri="{BB962C8B-B14F-4D97-AF65-F5344CB8AC3E}">
        <p14:creationId xmlns:p14="http://schemas.microsoft.com/office/powerpoint/2010/main" val="11145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0117" y="1981200"/>
            <a:ext cx="6231765" cy="3810000"/>
          </a:xfrm>
        </p:spPr>
      </p:pic>
    </p:spTree>
    <p:extLst>
      <p:ext uri="{BB962C8B-B14F-4D97-AF65-F5344CB8AC3E}">
        <p14:creationId xmlns:p14="http://schemas.microsoft.com/office/powerpoint/2010/main" val="1290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526" y="1981200"/>
            <a:ext cx="8386948" cy="3810000"/>
          </a:xfrm>
        </p:spPr>
      </p:pic>
    </p:spTree>
    <p:extLst>
      <p:ext uri="{BB962C8B-B14F-4D97-AF65-F5344CB8AC3E}">
        <p14:creationId xmlns:p14="http://schemas.microsoft.com/office/powerpoint/2010/main" val="98311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Espresso</a:t>
            </a:r>
            <a:endParaRPr lang="en-US" dirty="0"/>
          </a:p>
        </p:txBody>
      </p:sp>
      <p:sp>
        <p:nvSpPr>
          <p:cNvPr id="3" name="Content Placeholder 2"/>
          <p:cNvSpPr>
            <a:spLocks noGrp="1"/>
          </p:cNvSpPr>
          <p:nvPr>
            <p:ph idx="1"/>
          </p:nvPr>
        </p:nvSpPr>
        <p:spPr/>
        <p:txBody>
          <a:bodyPr>
            <a:normAutofit/>
          </a:bodyPr>
          <a:lstStyle/>
          <a:p>
            <a:r>
              <a:rPr lang="en-US" sz="3200" dirty="0" err="1" smtClean="0"/>
              <a:t>ViewMatchers</a:t>
            </a:r>
            <a:endParaRPr lang="en-US" sz="3200" dirty="0" smtClean="0"/>
          </a:p>
          <a:p>
            <a:pPr lvl="1"/>
            <a:r>
              <a:rPr lang="en-US" sz="3000" dirty="0" smtClean="0"/>
              <a:t>Used to find a view</a:t>
            </a:r>
          </a:p>
          <a:p>
            <a:r>
              <a:rPr lang="en-US" sz="3200" dirty="0" err="1" smtClean="0"/>
              <a:t>ViewActions</a:t>
            </a:r>
            <a:endParaRPr lang="en-US" sz="3200" dirty="0" smtClean="0"/>
          </a:p>
          <a:p>
            <a:pPr lvl="1"/>
            <a:r>
              <a:rPr lang="en-US" sz="3000" dirty="0" smtClean="0"/>
              <a:t>Act on a view</a:t>
            </a:r>
          </a:p>
          <a:p>
            <a:r>
              <a:rPr lang="en-US" sz="3200" dirty="0" err="1" smtClean="0"/>
              <a:t>ViewAssertions</a:t>
            </a:r>
            <a:endParaRPr lang="en-US" sz="3200" dirty="0" smtClean="0"/>
          </a:p>
          <a:p>
            <a:pPr lvl="1"/>
            <a:r>
              <a:rPr lang="en-US" sz="3000" dirty="0" smtClean="0"/>
              <a:t>Similar to unit test assertions</a:t>
            </a:r>
          </a:p>
          <a:p>
            <a:endParaRPr lang="en-US" sz="3200" dirty="0"/>
          </a:p>
        </p:txBody>
      </p:sp>
    </p:spTree>
    <p:extLst>
      <p:ext uri="{BB962C8B-B14F-4D97-AF65-F5344CB8AC3E}">
        <p14:creationId xmlns:p14="http://schemas.microsoft.com/office/powerpoint/2010/main" val="19255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333" y="1981200"/>
            <a:ext cx="5503333" cy="3810000"/>
          </a:xfrm>
        </p:spPr>
      </p:pic>
    </p:spTree>
    <p:extLst>
      <p:ext uri="{BB962C8B-B14F-4D97-AF65-F5344CB8AC3E}">
        <p14:creationId xmlns:p14="http://schemas.microsoft.com/office/powerpoint/2010/main" val="12434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4682" y="1981200"/>
            <a:ext cx="5622636" cy="3810000"/>
          </a:xfrm>
        </p:spPr>
      </p:pic>
    </p:spTree>
    <p:extLst>
      <p:ext uri="{BB962C8B-B14F-4D97-AF65-F5344CB8AC3E}">
        <p14:creationId xmlns:p14="http://schemas.microsoft.com/office/powerpoint/2010/main" val="103299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4778" y="1981200"/>
            <a:ext cx="7422444" cy="3810000"/>
          </a:xfrm>
        </p:spPr>
      </p:pic>
    </p:spTree>
    <p:extLst>
      <p:ext uri="{BB962C8B-B14F-4D97-AF65-F5344CB8AC3E}">
        <p14:creationId xmlns:p14="http://schemas.microsoft.com/office/powerpoint/2010/main" val="120789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Jenkins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220" y="1981200"/>
            <a:ext cx="7665560" cy="3810000"/>
          </a:xfrm>
        </p:spPr>
      </p:pic>
    </p:spTree>
    <p:extLst>
      <p:ext uri="{BB962C8B-B14F-4D97-AF65-F5344CB8AC3E}">
        <p14:creationId xmlns:p14="http://schemas.microsoft.com/office/powerpoint/2010/main" val="32580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a:t>
            </a:r>
            <a:endParaRPr lang="en-US" dirty="0"/>
          </a:p>
        </p:txBody>
      </p:sp>
      <p:sp>
        <p:nvSpPr>
          <p:cNvPr id="3" name="Content Placeholder 2"/>
          <p:cNvSpPr>
            <a:spLocks noGrp="1"/>
          </p:cNvSpPr>
          <p:nvPr>
            <p:ph idx="1"/>
          </p:nvPr>
        </p:nvSpPr>
        <p:spPr/>
        <p:txBody>
          <a:bodyPr>
            <a:normAutofit/>
          </a:bodyPr>
          <a:lstStyle/>
          <a:p>
            <a:r>
              <a:rPr lang="en-US" sz="2800" dirty="0" smtClean="0"/>
              <a:t>User Interface Testing</a:t>
            </a:r>
          </a:p>
          <a:p>
            <a:r>
              <a:rPr lang="en-US" sz="2800" dirty="0" smtClean="0"/>
              <a:t>Assignment – To do list using </a:t>
            </a:r>
            <a:r>
              <a:rPr lang="en-US" sz="2800" dirty="0" err="1" smtClean="0"/>
              <a:t>sqlite</a:t>
            </a:r>
            <a:r>
              <a:rPr lang="en-US" sz="2800" dirty="0" smtClean="0"/>
              <a:t> (over thanksgiving)</a:t>
            </a:r>
            <a:endParaRPr lang="en-US" sz="28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Espresso</a:t>
            </a:r>
            <a:endParaRPr lang="en-US" dirty="0"/>
          </a:p>
        </p:txBody>
      </p:sp>
      <p:sp>
        <p:nvSpPr>
          <p:cNvPr id="3" name="Content Placeholder 2"/>
          <p:cNvSpPr>
            <a:spLocks noGrp="1"/>
          </p:cNvSpPr>
          <p:nvPr>
            <p:ph idx="1"/>
          </p:nvPr>
        </p:nvSpPr>
        <p:spPr/>
        <p:txBody>
          <a:bodyPr>
            <a:normAutofit/>
          </a:bodyPr>
          <a:lstStyle/>
          <a:p>
            <a:r>
              <a:rPr lang="en-US" sz="3600" dirty="0" smtClean="0"/>
              <a:t>Prerequisites</a:t>
            </a:r>
          </a:p>
          <a:p>
            <a:pPr lvl="1"/>
            <a:r>
              <a:rPr lang="en-US" sz="2800" dirty="0" smtClean="0"/>
              <a:t>Install </a:t>
            </a:r>
            <a:r>
              <a:rPr lang="en-US" sz="2800" dirty="0"/>
              <a:t>the Android Support </a:t>
            </a:r>
            <a:r>
              <a:rPr lang="en-US" sz="2800" dirty="0" smtClean="0"/>
              <a:t>Repository</a:t>
            </a:r>
          </a:p>
          <a:p>
            <a:pPr lvl="1"/>
            <a:r>
              <a:rPr lang="en-US" sz="2800" dirty="0" smtClean="0"/>
              <a:t>Put </a:t>
            </a:r>
            <a:r>
              <a:rPr lang="en-US" sz="2800" dirty="0"/>
              <a:t>the test classes in the </a:t>
            </a:r>
            <a:r>
              <a:rPr lang="en-US" sz="2800" dirty="0" err="1"/>
              <a:t>src</a:t>
            </a:r>
            <a:r>
              <a:rPr lang="en-US" sz="2800" dirty="0"/>
              <a:t>/</a:t>
            </a:r>
            <a:r>
              <a:rPr lang="en-US" sz="2800" dirty="0" err="1"/>
              <a:t>androidTest</a:t>
            </a:r>
            <a:r>
              <a:rPr lang="en-US" sz="2800" dirty="0"/>
              <a:t>/java </a:t>
            </a:r>
            <a:r>
              <a:rPr lang="en-US" sz="2800" dirty="0" smtClean="0"/>
              <a:t>folders</a:t>
            </a:r>
          </a:p>
          <a:p>
            <a:pPr lvl="1"/>
            <a:r>
              <a:rPr lang="en-US" sz="2800" dirty="0" smtClean="0"/>
              <a:t>Add </a:t>
            </a:r>
            <a:r>
              <a:rPr lang="en-US" sz="2800" dirty="0"/>
              <a:t>Espresso dependency in </a:t>
            </a:r>
            <a:r>
              <a:rPr lang="en-US" sz="2800" dirty="0" err="1"/>
              <a:t>build.gradle</a:t>
            </a:r>
            <a:r>
              <a:rPr lang="en-US" sz="2800" dirty="0"/>
              <a:t> (app) file</a:t>
            </a:r>
          </a:p>
        </p:txBody>
      </p:sp>
    </p:spTree>
    <p:extLst>
      <p:ext uri="{BB962C8B-B14F-4D97-AF65-F5344CB8AC3E}">
        <p14:creationId xmlns:p14="http://schemas.microsoft.com/office/powerpoint/2010/main" val="4675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Espresso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059" y="2261108"/>
            <a:ext cx="9337881" cy="2694940"/>
          </a:xfrm>
          <a:prstGeom prst="rect">
            <a:avLst/>
          </a:prstGeom>
        </p:spPr>
      </p:pic>
    </p:spTree>
    <p:extLst>
      <p:ext uri="{BB962C8B-B14F-4D97-AF65-F5344CB8AC3E}">
        <p14:creationId xmlns:p14="http://schemas.microsoft.com/office/powerpoint/2010/main" val="180728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768" y="234437"/>
            <a:ext cx="4259218" cy="5709164"/>
          </a:xfrm>
          <a:prstGeom prst="rect">
            <a:avLst/>
          </a:prstGeom>
        </p:spPr>
      </p:pic>
    </p:spTree>
    <p:extLst>
      <p:ext uri="{BB962C8B-B14F-4D97-AF65-F5344CB8AC3E}">
        <p14:creationId xmlns:p14="http://schemas.microsoft.com/office/powerpoint/2010/main" val="128390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build.gradle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414" y="2609282"/>
            <a:ext cx="11173172" cy="1907853"/>
          </a:xfrm>
        </p:spPr>
      </p:pic>
    </p:spTree>
    <p:extLst>
      <p:ext uri="{BB962C8B-B14F-4D97-AF65-F5344CB8AC3E}">
        <p14:creationId xmlns:p14="http://schemas.microsoft.com/office/powerpoint/2010/main" val="19327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6" y="365760"/>
            <a:ext cx="10058400" cy="5786736"/>
          </a:xfrm>
          <a:prstGeom prst="rect">
            <a:avLst/>
          </a:prstGeom>
        </p:spPr>
      </p:pic>
    </p:spTree>
    <p:extLst>
      <p:ext uri="{BB962C8B-B14F-4D97-AF65-F5344CB8AC3E}">
        <p14:creationId xmlns:p14="http://schemas.microsoft.com/office/powerpoint/2010/main" val="99301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endParaRPr lang="en-US" dirty="0"/>
          </a:p>
        </p:txBody>
      </p:sp>
      <p:sp>
        <p:nvSpPr>
          <p:cNvPr id="3" name="Content Placeholder 2"/>
          <p:cNvSpPr>
            <a:spLocks noGrp="1"/>
          </p:cNvSpPr>
          <p:nvPr>
            <p:ph idx="1"/>
          </p:nvPr>
        </p:nvSpPr>
        <p:spPr/>
        <p:txBody>
          <a:bodyPr>
            <a:normAutofit/>
          </a:bodyPr>
          <a:lstStyle/>
          <a:p>
            <a:r>
              <a:rPr lang="en-US" sz="3200" dirty="0" smtClean="0"/>
              <a:t>http://</a:t>
            </a:r>
            <a:r>
              <a:rPr lang="en-US" sz="3200" dirty="0" err="1" smtClean="0"/>
              <a:t>github.com</a:t>
            </a:r>
            <a:r>
              <a:rPr lang="en-US" sz="3200" dirty="0" smtClean="0"/>
              <a:t>/</a:t>
            </a:r>
            <a:r>
              <a:rPr lang="en-US" sz="3200" dirty="0" err="1" smtClean="0"/>
              <a:t>godfreynolan</a:t>
            </a:r>
            <a:r>
              <a:rPr lang="en-US" sz="3200" dirty="0" smtClean="0"/>
              <a:t>/</a:t>
            </a:r>
            <a:r>
              <a:rPr lang="en-US" sz="3200" dirty="0" err="1" smtClean="0"/>
              <a:t>AgileAndroid</a:t>
            </a:r>
            <a:endParaRPr lang="en-US" sz="3200" dirty="0"/>
          </a:p>
        </p:txBody>
      </p:sp>
    </p:spTree>
    <p:extLst>
      <p:ext uri="{BB962C8B-B14F-4D97-AF65-F5344CB8AC3E}">
        <p14:creationId xmlns:p14="http://schemas.microsoft.com/office/powerpoint/2010/main" val="3181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606</Words>
  <Application>Microsoft Macintosh PowerPoint</Application>
  <PresentationFormat>Widescreen</PresentationFormat>
  <Paragraphs>93</Paragraphs>
  <Slides>34</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34</vt:i4>
      </vt:variant>
    </vt:vector>
  </HeadingPairs>
  <TitlesOfParts>
    <vt:vector size="36" baseType="lpstr">
      <vt:lpstr>Arial</vt:lpstr>
      <vt:lpstr>Diamond Grid 16x9</vt:lpstr>
      <vt:lpstr>Building Android apps – Week 13a</vt:lpstr>
      <vt:lpstr>Agenda</vt:lpstr>
      <vt:lpstr>Espresso</vt:lpstr>
      <vt:lpstr>Espresso</vt:lpstr>
      <vt:lpstr>Espresso</vt:lpstr>
      <vt:lpstr>PowerPoint Presentation</vt:lpstr>
      <vt:lpstr>build.gradle</vt:lpstr>
      <vt:lpstr>PowerPoint Presentation</vt:lpstr>
      <vt:lpstr>Github</vt:lpstr>
      <vt:lpstr>Third Party Tools</vt:lpstr>
      <vt:lpstr>Hamcrest</vt:lpstr>
      <vt:lpstr>PowerPoint Presentation</vt:lpstr>
      <vt:lpstr>Hamcrest build.gradle</vt:lpstr>
      <vt:lpstr>Hamcrest Test class</vt:lpstr>
      <vt:lpstr>PowerPoint Presentation</vt:lpstr>
      <vt:lpstr>Mockito</vt:lpstr>
      <vt:lpstr>Mockito build.gradle</vt:lpstr>
      <vt:lpstr> </vt:lpstr>
      <vt:lpstr>Mockito Test class</vt:lpstr>
      <vt:lpstr>PowerPoint Presentation</vt:lpstr>
      <vt:lpstr>Robolectric</vt:lpstr>
      <vt:lpstr>Robolectric config</vt:lpstr>
      <vt:lpstr>Robolectric Test class</vt:lpstr>
      <vt:lpstr>PowerPoint Presentation</vt:lpstr>
      <vt:lpstr>Jenkins</vt:lpstr>
      <vt:lpstr>Jenkins</vt:lpstr>
      <vt:lpstr>Jenkins</vt:lpstr>
      <vt:lpstr>Jenkins</vt:lpstr>
      <vt:lpstr>Jenkins</vt:lpstr>
      <vt:lpstr>Jenkins</vt:lpstr>
      <vt:lpstr>Jenkins</vt:lpstr>
      <vt:lpstr>Jenkins</vt:lpstr>
      <vt:lpstr>Jenkins</vt:lpstr>
      <vt:lpstr>Thursday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2016-10-25T20:05:29Z</cp:lastPrinted>
  <dcterms:created xsi:type="dcterms:W3CDTF">2016-08-20T19:03:32Z</dcterms:created>
  <dcterms:modified xsi:type="dcterms:W3CDTF">2016-11-16T13:23:12Z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